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859" r:id="rId2"/>
    <p:sldId id="993" r:id="rId3"/>
    <p:sldId id="998" r:id="rId4"/>
    <p:sldId id="999" r:id="rId5"/>
    <p:sldId id="1000" r:id="rId6"/>
    <p:sldId id="1001" r:id="rId7"/>
    <p:sldId id="1002" r:id="rId8"/>
    <p:sldId id="1020" r:id="rId9"/>
    <p:sldId id="994" r:id="rId10"/>
    <p:sldId id="1003" r:id="rId11"/>
    <p:sldId id="1024" r:id="rId12"/>
    <p:sldId id="1004" r:id="rId13"/>
    <p:sldId id="1006" r:id="rId14"/>
    <p:sldId id="1007" r:id="rId15"/>
    <p:sldId id="1008" r:id="rId16"/>
    <p:sldId id="1009" r:id="rId17"/>
    <p:sldId id="1010" r:id="rId18"/>
    <p:sldId id="1011" r:id="rId19"/>
    <p:sldId id="1012" r:id="rId20"/>
    <p:sldId id="1013" r:id="rId21"/>
    <p:sldId id="1014" r:id="rId22"/>
    <p:sldId id="1015" r:id="rId23"/>
    <p:sldId id="1016" r:id="rId24"/>
    <p:sldId id="1017" r:id="rId25"/>
    <p:sldId id="1018" r:id="rId26"/>
    <p:sldId id="1019" r:id="rId2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130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第四单元提优测评卷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2144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563" algn="l"/>
                <a:tab pos="6638925" algn="l"/>
                <a:tab pos="8010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给下列对话排序。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1556792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teddy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447675"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No. This is a puppy.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G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Hi.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Su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Hai.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447675"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Hi,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Su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Hai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eaLnBrk="1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B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Goodbye,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Miss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447675" eaLnBrk="1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Goodbye,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Liu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Tao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761454" y="1543432"/>
            <a:ext cx="5302304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G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night,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Mum.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447675"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zh-CN" altLang="zh-CN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night,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dear.</a:t>
            </a:r>
            <a:endParaRPr lang="zh-CN" altLang="zh-CN" sz="1600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G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Green.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447675"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zh-CN" altLang="zh-CN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Hello,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Green.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904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563" algn="l"/>
                <a:tab pos="6638925" algn="l"/>
                <a:tab pos="80105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Goodbye, Miss Li.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Goodbye, Liu Tao.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638925" algn="l"/>
                <a:tab pos="80105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Good night, Mum.	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Good night, my dear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924944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563" algn="l"/>
                <a:tab pos="6638925" algn="l"/>
                <a:tab pos="80105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This is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Green.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Hello,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Green.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563" algn="l"/>
                <a:tab pos="6638925" algn="l"/>
                <a:tab pos="80105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Hi. I’m Su Hai.	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Hi, Su Hai.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563" algn="l"/>
                <a:tab pos="6638925" algn="l"/>
                <a:tab pos="80105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this a teddy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No. This is a puppy.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50484" y="181739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3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000926" y="246458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4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041340" y="304152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5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82638" y="3697868"/>
            <a:ext cx="3642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ea typeface="楷体" panose="02010609060101010101" pitchFamily="49" charset="-122"/>
              </a:rPr>
              <a:t>2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034804" y="434594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318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5703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判断所听句子与下列情境是否相符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相符的画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不相符的画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 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e08.jpg" descr="id:214748876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27655" y="1196753"/>
            <a:ext cx="504056" cy="504056"/>
          </a:xfrm>
          <a:prstGeom prst="rect">
            <a:avLst/>
          </a:prstGeom>
        </p:spPr>
      </p:pic>
      <p:pic>
        <p:nvPicPr>
          <p:cNvPr id="4" name="e09.jpg" descr="id:214748877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278783" y="1858971"/>
            <a:ext cx="504056" cy="504056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513254" y="255787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1200"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你想向刘涛打招呼，你可以说：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1200"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你想知道这是不是一只泰迪熊，你可以说：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6" name="r32a.jpg" descr="id:214748879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91677" y="2704847"/>
            <a:ext cx="480697" cy="480697"/>
          </a:xfrm>
          <a:prstGeom prst="rect">
            <a:avLst/>
          </a:prstGeom>
        </p:spPr>
      </p:pic>
      <p:pic>
        <p:nvPicPr>
          <p:cNvPr id="7" name="r32a.jpg" descr="id:214748879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91677" y="3347627"/>
            <a:ext cx="480697" cy="480697"/>
          </a:xfrm>
          <a:prstGeom prst="rect">
            <a:avLst/>
          </a:prstGeom>
        </p:spPr>
      </p:pic>
      <p:sp>
        <p:nvSpPr>
          <p:cNvPr id="8" name="内容占位符 4"/>
          <p:cNvSpPr txBox="1">
            <a:spLocks/>
          </p:cNvSpPr>
          <p:nvPr/>
        </p:nvSpPr>
        <p:spPr bwMode="auto">
          <a:xfrm>
            <a:off x="442006" y="3855756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804863"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你想知道远处的东西是不是一个书包，你可以说：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804863"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晚上你见到妈妈，你可以说：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804863"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你想让小狗转个圈，你可以说：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9" name="r32a.jpg" descr="id:214748878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91677" y="4000991"/>
            <a:ext cx="480697" cy="480697"/>
          </a:xfrm>
          <a:prstGeom prst="rect">
            <a:avLst/>
          </a:prstGeom>
        </p:spPr>
      </p:pic>
      <p:pic>
        <p:nvPicPr>
          <p:cNvPr id="10" name="r32a.jpg" descr="id:214748878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91677" y="4577055"/>
            <a:ext cx="480697" cy="480697"/>
          </a:xfrm>
          <a:prstGeom prst="rect">
            <a:avLst/>
          </a:prstGeom>
        </p:spPr>
      </p:pic>
      <p:pic>
        <p:nvPicPr>
          <p:cNvPr id="11" name="r32a.jpg" descr="id:214748880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91677" y="5272902"/>
            <a:ext cx="480697" cy="480697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6599262" y="2689756"/>
            <a:ext cx="20191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Hi,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Liu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Tao.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8403303" y="3345037"/>
            <a:ext cx="22108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Is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this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box</a:t>
            </a:r>
            <a:r>
              <a:rPr lang="en-US" altLang="zh-CN" dirty="0">
                <a:solidFill>
                  <a:srgbClr val="ED028C"/>
                </a:solidFill>
              </a:rPr>
              <a:t>?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9407574" y="4005064"/>
            <a:ext cx="22108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Is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this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bag</a:t>
            </a:r>
            <a:r>
              <a:rPr lang="en-US" altLang="zh-CN" dirty="0">
                <a:solidFill>
                  <a:srgbClr val="ED028C"/>
                </a:solidFill>
              </a:rPr>
              <a:t>?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6131952" y="4658780"/>
            <a:ext cx="33970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Good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evening,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Mum.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6561028" y="5282044"/>
            <a:ext cx="29905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Touch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the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ground.</a:t>
            </a:r>
            <a:endParaRPr lang="zh-CN" altLang="en-US" dirty="0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517" y="3284984"/>
            <a:ext cx="547919" cy="594352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9075" y="2646484"/>
            <a:ext cx="569587" cy="566492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743" y="3933056"/>
            <a:ext cx="547919" cy="594352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9593" y="4560356"/>
            <a:ext cx="569587" cy="566492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8927" y="5210912"/>
            <a:ext cx="547919" cy="594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621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2144"/>
            <a:ext cx="11485848" cy="194950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笔 试 部 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为下列图片匹配相对应的单词或短语。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Liu Tao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a bag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a puppy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afternoon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a teddy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500" y="2966134"/>
            <a:ext cx="10621258" cy="2263066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459262" y="461656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634630" y="463397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807174" y="461656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967414" y="461656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164230" y="4625704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dirty="0">
                <a:ea typeface="Times New Roman" panose="02020603050405020304" pitchFamily="18" charset="0"/>
              </a:rPr>
              <a:t> </a:t>
            </a:r>
            <a:r>
              <a:rPr lang="en-US" altLang="zh-CN" dirty="0">
                <a:ea typeface="楷体" panose="02010609060101010101" pitchFamily="49" charset="-122"/>
              </a:rPr>
              <a:t>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8312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2144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 单项选择。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this a box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Yes, this is a box.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No. This is a box.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Yes, this is a bag.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170080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14014" y="421231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对话意为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这是一个盒子吗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是的，这是一个盒子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4406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98248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this a puppy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Yes, this is a teddy.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No. This is a teddy.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No. This is a puppy.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198884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514014" y="450034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对话意为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这是一只小狗吗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不。这是一只泰迪熊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1519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35231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This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bag.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	C. /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2125823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r>
              <a:rPr lang="en-US" altLang="zh-CN" dirty="0"/>
              <a:t>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550590" y="327795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这是一个包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。人称代词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不能修饰名词，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后面跟可数名词的单数形式，表示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3165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2624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Good night, Yang Ling.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 night, Mummy.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Good evening, Su Hai.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Hi, Yang Ling.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1916832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r>
              <a:rPr lang="en-US" altLang="zh-CN" dirty="0"/>
              <a:t>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586022" y="442833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对话意为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晚安，杨玲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晚安，妈妈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5998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81405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Touch the ground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Goodbye.	B. OK.	C. Hello.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1971997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550590" y="3196133"/>
            <a:ext cx="112606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这是一个祈使句，要求对方触摸地面，常用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OK./All right.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回答。故选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9551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6215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 看图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在与所给图片相符的句子或对话前打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“√”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 afternoon, Miss Li.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宋体" panose="02010600030101010101" pitchFamily="2" charset="-122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Good afternoon,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Green.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this a puppy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Yes.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宋体" panose="02010600030101010101" pitchFamily="2" charset="-122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this a teddy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Yes.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206.jpg" descr="id:214748885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198662" y="2524879"/>
            <a:ext cx="1716405" cy="1186180"/>
          </a:xfrm>
          <a:prstGeom prst="rect">
            <a:avLst/>
          </a:prstGeom>
        </p:spPr>
      </p:pic>
      <p:pic>
        <p:nvPicPr>
          <p:cNvPr id="4" name="aw207.jpg" descr="id:214748885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408792" y="4449723"/>
            <a:ext cx="1296144" cy="140817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419702" y="3220100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383796" y="5138028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50604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4866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 力 部 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选出你所听到的内容。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53863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A.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Green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Liu Tao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53863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A. dad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evening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53863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A. night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afternoon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53863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A. mum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dad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232577" y="2407528"/>
            <a:ext cx="189507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err="1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Green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evening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night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ED028C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dad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82638" y="249289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26604" y="314096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91782" y="380732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443711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675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Hello. I am Yang Ling.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宋体" panose="02010600030101010101" pitchFamily="2" charset="-122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Hi. I am Su Hai.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This is a bag.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宋体" panose="02010600030101010101" pitchFamily="2" charset="-122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This is a box.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 afternoon, Dad and Mum.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宋体" panose="02010600030101010101" pitchFamily="2" charset="-122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Good evening, Dad and Mum.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208.jpg" descr="id:214748886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54646" y="908720"/>
            <a:ext cx="760078" cy="1290798"/>
          </a:xfrm>
          <a:prstGeom prst="rect">
            <a:avLst/>
          </a:prstGeom>
        </p:spPr>
      </p:pic>
      <p:pic>
        <p:nvPicPr>
          <p:cNvPr id="4" name="aw209.jpg" descr="id:214748887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82638" y="2858282"/>
            <a:ext cx="1101971" cy="1290798"/>
          </a:xfrm>
          <a:prstGeom prst="rect">
            <a:avLst/>
          </a:prstGeom>
        </p:spPr>
      </p:pic>
      <p:pic>
        <p:nvPicPr>
          <p:cNvPr id="5" name="aw210.jpg" descr="id:214748887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1054646" y="4725144"/>
            <a:ext cx="1129150" cy="129079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375126" y="1916831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375126" y="3121803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404046" y="5714091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71578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87159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 给单词排排队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组成完整的句子。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teddy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71876" y="2773895"/>
            <a:ext cx="18069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dirty="0">
                <a:cs typeface="宋体" panose="02010600030101010101" pitchFamily="2" charset="-122"/>
              </a:rPr>
              <a:t>④①②③</a:t>
            </a:r>
            <a:r>
              <a:rPr lang="en-US" altLang="zh-CN" dirty="0"/>
              <a:t>?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27795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根据所给词汇、标点以及句首字母大写规则可知，句意为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这是一只泰迪熊吗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。故正确排列为：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④①②③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883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4824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around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puppy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Turn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82164" y="2559041"/>
            <a:ext cx="17171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cs typeface="宋体" panose="02010600030101010101" pitchFamily="2" charset="-122"/>
              </a:rPr>
              <a:t>③①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cs typeface="宋体" panose="02010600030101010101" pitchFamily="2" charset="-122"/>
              </a:rPr>
              <a:t>②</a:t>
            </a:r>
            <a:r>
              <a:rPr lang="en-US" altLang="zh-CN" dirty="0">
                <a:ea typeface="楷体" panose="02010609060101010101" pitchFamily="49" charset="-122"/>
              </a:rPr>
              <a:t>.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15251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根据所给词汇、标点以及句首字母大写规则可知，句意为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转圈，小狗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。故正确排列为：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850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19207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box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566" y="2525424"/>
            <a:ext cx="21675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Times New Roman" panose="02020603050405020304" pitchFamily="18" charset="0"/>
              </a:rPr>
              <a:t> </a:t>
            </a:r>
            <a:r>
              <a:rPr lang="zh-CN" altLang="zh-CN" dirty="0">
                <a:cs typeface="宋体" panose="02010600030101010101" pitchFamily="2" charset="-122"/>
              </a:rPr>
              <a:t>①④②③</a:t>
            </a:r>
            <a:r>
              <a:rPr lang="en-US" altLang="zh-CN" dirty="0">
                <a:ea typeface="楷体" panose="02010609060101010101" pitchFamily="49" charset="-122"/>
              </a:rPr>
              <a:t>.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313393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根据所给词汇、标点以及句首字母大写规则可知，句意为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它是一个盒子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。故正确排列为：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①④②③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188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82224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afternoon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Liu Tao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78740" y="2401724"/>
            <a:ext cx="17171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cs typeface="宋体" panose="02010600030101010101" pitchFamily="2" charset="-122"/>
              </a:rPr>
              <a:t>③</a:t>
            </a:r>
            <a:r>
              <a:rPr lang="zh-CN" altLang="zh-CN" dirty="0">
                <a:cs typeface="宋体" panose="02010600030101010101" pitchFamily="2" charset="-122"/>
              </a:rPr>
              <a:t>①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cs typeface="宋体" panose="02010600030101010101" pitchFamily="2" charset="-122"/>
              </a:rPr>
              <a:t>②</a:t>
            </a:r>
            <a:r>
              <a:rPr lang="en-US" altLang="zh-CN" dirty="0">
                <a:ea typeface="楷体" panose="02010609060101010101" pitchFamily="49" charset="-122"/>
              </a:rPr>
              <a:t>.</a:t>
            </a:r>
            <a:endParaRPr lang="zh-CN" altLang="en-US" dirty="0"/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2980109"/>
            <a:ext cx="1135097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根据所给词汇、标点以及句首字母大写规则可知，句意为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下午好，刘涛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。故正确排列为：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129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563" algn="l"/>
                <a:tab pos="69040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十、 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栏中选出与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栏句子相对应的答语。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904038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Ⅱ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9040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Hello. I’m Su Hai.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A. Good morning, Miss Li.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9040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Good morning.		B. Hi. I’m Yang Ling.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9040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Is this a box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C. Good evening, Wang Bing.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9040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Good evening.		D. No.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9040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Is this a puppy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E. Yes, this is a box.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08926" y="214200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279921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91782" y="341985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73494" y="405878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470598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559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5173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你好。我是苏海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你好。我是杨玲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早上好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早上好，李老师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这是一个盒子吗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是的，这是一个盒子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晚上好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晚上好，王兵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这是一只小狗吗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匹配。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8170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1273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563" algn="l"/>
                <a:tab pos="5294313" algn="l"/>
                <a:tab pos="8010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A. puppy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teddy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5294313" algn="l"/>
                <a:tab pos="8010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6. A. Is this a box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Is this a bag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5294313" algn="l"/>
                <a:tab pos="8010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7. A. This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Green.	B. This is Miss Li.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5294313" algn="l"/>
                <a:tab pos="8010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8. A. Goodbye, Mum. 	B. Goodbye, Dad.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8687494" y="1772816"/>
            <a:ext cx="3502104" cy="260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teddy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box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Green.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Goodbye,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Mum.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92342" y="1942244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dirty="0">
                <a:ea typeface="Times New Roman" panose="02020603050405020304" pitchFamily="18" charset="0"/>
              </a:rPr>
              <a:t> </a:t>
            </a:r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257404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26582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386104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911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0136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选出与所听内容相符的图片。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700808"/>
            <a:ext cx="9505056" cy="149352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098" y="3861048"/>
            <a:ext cx="10348620" cy="167329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856524" y="2180795"/>
            <a:ext cx="12554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solidFill>
                  <a:srgbClr val="ED028C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puppy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0899406" y="4436086"/>
            <a:ext cx="9845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night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838622" y="2180795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10630" y="443608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098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1700808"/>
            <a:ext cx="9976064" cy="159343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612" y="3573016"/>
            <a:ext cx="9848979" cy="159832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247636" y="2185700"/>
            <a:ext cx="744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bag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0196291" y="4057908"/>
            <a:ext cx="18035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 </a:t>
            </a:r>
            <a:r>
              <a:rPr lang="en-US" altLang="zh-CN" dirty="0" err="1">
                <a:solidFill>
                  <a:srgbClr val="ED028C"/>
                </a:solidFill>
                <a:ea typeface="楷体" panose="02010609060101010101" pitchFamily="49" charset="-122"/>
              </a:rPr>
              <a:t>Mr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Green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838622" y="218570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66614" y="405790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1113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5" y="1340768"/>
            <a:ext cx="9051534" cy="144478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399" y="3740332"/>
            <a:ext cx="9940279" cy="179116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439233" y="1772816"/>
            <a:ext cx="9845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mum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0433060" y="4437112"/>
            <a:ext cx="15023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morning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766614" y="170080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48326" y="438137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4936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36" y="1556792"/>
            <a:ext cx="9890634" cy="158415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37" y="3789559"/>
            <a:ext cx="9316664" cy="148772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199662" y="2157863"/>
            <a:ext cx="17718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Yang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Ling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0271670" y="4221088"/>
            <a:ext cx="744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box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830622" y="2016272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r>
              <a:rPr lang="en-US" altLang="zh-CN" dirty="0"/>
              <a:t>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38622" y="427393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762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判断下列图片与所听内容是否相符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相符的画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 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不相符的画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 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xbt1.jpg" descr="id:214748868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361966" y="1113603"/>
            <a:ext cx="606425" cy="606425"/>
          </a:xfrm>
          <a:prstGeom prst="rect">
            <a:avLst/>
          </a:prstGeom>
        </p:spPr>
      </p:pic>
      <p:pic>
        <p:nvPicPr>
          <p:cNvPr id="4" name="xbt2.jpg" descr="id:214748868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38822" y="1844824"/>
            <a:ext cx="606425" cy="6064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/>
          <a:srcRect r="39415"/>
          <a:stretch/>
        </p:blipFill>
        <p:spPr>
          <a:xfrm>
            <a:off x="529457" y="2636912"/>
            <a:ext cx="7006724" cy="2476232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7247334" y="2409269"/>
            <a:ext cx="4654232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teddy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57188"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Yes.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G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puppy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57188"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No.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teddy.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G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bag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Yes.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8051" y="4334077"/>
            <a:ext cx="629252" cy="682578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05751" y="4335532"/>
            <a:ext cx="654137" cy="65058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40084" y="4338640"/>
            <a:ext cx="654137" cy="650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808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 l="63698" r="17623"/>
          <a:stretch/>
        </p:blipFill>
        <p:spPr>
          <a:xfrm>
            <a:off x="982638" y="1268760"/>
            <a:ext cx="2160240" cy="247623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795981" y="3698448"/>
            <a:ext cx="504055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box</a:t>
            </a:r>
            <a:r>
              <a:rPr lang="en-US" altLang="zh-CN" dirty="0" err="1">
                <a:solidFill>
                  <a:srgbClr val="ED028C"/>
                </a:solidFill>
                <a:cs typeface="Times New Roman" panose="02020603050405020304" pitchFamily="18" charset="0"/>
              </a:rPr>
              <a:t>?</a:t>
            </a:r>
            <a:r>
              <a:rPr lang="en-US" altLang="zh-CN" dirty="0" err="1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Yes</a:t>
            </a: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/>
          <a:srcRect l="87980"/>
          <a:stretch/>
        </p:blipFill>
        <p:spPr>
          <a:xfrm>
            <a:off x="8449524" y="1340768"/>
            <a:ext cx="1390098" cy="2476232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7463358" y="3628181"/>
            <a:ext cx="40324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Wang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Bing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?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No.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Liu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Tao.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7534" y="3015870"/>
            <a:ext cx="629252" cy="68257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6734" y="2982150"/>
            <a:ext cx="654137" cy="650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1750</Words>
  <Application>Microsoft Office PowerPoint</Application>
  <PresentationFormat>自定义</PresentationFormat>
  <Paragraphs>174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352</cp:revision>
  <dcterms:created xsi:type="dcterms:W3CDTF">2020-11-06T05:24:00Z</dcterms:created>
  <dcterms:modified xsi:type="dcterms:W3CDTF">2025-06-30T06:31:53Z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